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1300" r:id="rId2"/>
    <p:sldId id="11301" r:id="rId3"/>
    <p:sldId id="11179" r:id="rId4"/>
    <p:sldId id="11302" r:id="rId5"/>
    <p:sldId id="11303" r:id="rId6"/>
    <p:sldId id="11304" r:id="rId7"/>
    <p:sldId id="11306" r:id="rId8"/>
    <p:sldId id="11307" r:id="rId9"/>
    <p:sldId id="11305" r:id="rId10"/>
    <p:sldId id="11299" r:id="rId11"/>
    <p:sldId id="11308" r:id="rId12"/>
  </p:sldIdLst>
  <p:sldSz cx="12192000" cy="6858000"/>
  <p:notesSz cx="7315200" cy="96012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rompt" panose="00000500000000000000" pitchFamily="2" charset="-34"/>
      <p:regular r:id="rId19"/>
      <p:bold r:id="rId20"/>
      <p:italic r:id="rId21"/>
      <p:boldItalic r:id="rId22"/>
    </p:embeddedFont>
    <p:embeddedFont>
      <p:font typeface="Prompt Light" panose="00000400000000000000" pitchFamily="2" charset="-34"/>
      <p:regular r:id="rId23"/>
      <p:bold r:id="rId24"/>
      <p:italic r:id="rId25"/>
      <p:boldItalic r:id="rId26"/>
    </p:embeddedFont>
    <p:embeddedFont>
      <p:font typeface="Prompt Medium" panose="00000600000000000000" pitchFamily="2" charset="-34"/>
      <p:regular r:id="rId27"/>
      <p:bold r:id="rId28"/>
      <p:italic r:id="rId29"/>
      <p:boldItalic r:id="rId30"/>
    </p:embeddedFont>
    <p:embeddedFont>
      <p:font typeface="Prompt SemiBold" panose="00000700000000000000" pitchFamily="2" charset="-34"/>
      <p:regular r:id="rId31"/>
      <p:bold r:id="rId32"/>
      <p:italic r:id="rId33"/>
      <p:boldItalic r:id="rId34"/>
    </p:embeddedFont>
    <p:embeddedFont>
      <p:font typeface="TH SarabunPSK" panose="020B0500040200020003" pitchFamily="34" charset="-34"/>
      <p:regular r:id="rId35"/>
      <p:bold r:id="rId36"/>
      <p:italic r:id="rId37"/>
      <p:boldItalic r:id="rId38"/>
    </p:embeddedFont>
  </p:embeddedFontLst>
  <p:custShowLst>
    <p:custShow name="Custom Show 1" id="0">
      <p:sldLst/>
    </p:custShow>
  </p:custShow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9E1A2"/>
    <a:srgbClr val="FF6600"/>
    <a:srgbClr val="84469D"/>
    <a:srgbClr val="933288"/>
    <a:srgbClr val="F7C977"/>
    <a:srgbClr val="FCF5DE"/>
    <a:srgbClr val="DEE4FF"/>
    <a:srgbClr val="FFFEFC"/>
    <a:srgbClr val="F1E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710"/>
  </p:normalViewPr>
  <p:slideViewPr>
    <p:cSldViewPr snapToGrid="0" snapToObjects="1">
      <p:cViewPr>
        <p:scale>
          <a:sx n="90" d="100"/>
          <a:sy n="90" d="100"/>
        </p:scale>
        <p:origin x="1368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9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717C45-02FB-8B47-836B-D6604A3483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5CB4D-D3CC-634C-AC08-513921FE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099CC-1F9D-154F-8DCA-4CCD14D828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A1354-2B99-5741-9122-4E76B6B0AE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547F0-E576-044C-A26E-8917931FEA4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724084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8B823-831F-C74A-BC38-8FA2D14A8E5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947339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0FC03D-4E74-412A-8010-F6E1D4BDA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F2330C-69F1-4FEE-A051-311A8D1ED7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43993B25-0443-49F7-9A73-C006EE5A8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6AAECA7-A491-4B75-8587-A22F157A9B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, background pattern&#10;&#10;Description automatically generated">
            <a:extLst>
              <a:ext uri="{FF2B5EF4-FFF2-40B4-BE49-F238E27FC236}">
                <a16:creationId xmlns:a16="http://schemas.microsoft.com/office/drawing/2014/main" id="{CB9841A9-6686-4A20-AF89-4426481B05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D1E570B0-3275-407E-9C44-EDC2C79758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2" y="1935106"/>
            <a:ext cx="6062877" cy="14689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64561" y="3672250"/>
            <a:ext cx="6062877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1758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87B2327-B26F-4C98-BC86-4847C8C6EE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C61745-DCF1-4627-899E-5620F7446D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58788C26-B480-495C-97AE-12613E7A1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87325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BF50A1A-1D0D-4648-B6D9-AF46A27595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2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FD1D0C-7957-4664-BE89-5C48A8905C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92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897148"/>
            <a:ext cx="9095961" cy="113167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2200275"/>
            <a:ext cx="10231095" cy="4048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8717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87B2327-B26F-4C98-BC86-4847C8C6EE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C61745-DCF1-4627-899E-5620F7446D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BF50A1A-1D0D-4648-B6D9-AF46A27595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FD1D0C-7957-4664-BE89-5C48A8905C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B8F064-7DE0-4EE2-97DC-581556BD011C}"/>
              </a:ext>
            </a:extLst>
          </p:cNvPr>
          <p:cNvSpPr/>
          <p:nvPr userDrawn="1"/>
        </p:nvSpPr>
        <p:spPr>
          <a:xfrm>
            <a:off x="294640" y="777667"/>
            <a:ext cx="11357361" cy="5797561"/>
          </a:xfrm>
          <a:prstGeom prst="roundRect">
            <a:avLst>
              <a:gd name="adj" fmla="val 3413"/>
            </a:avLst>
          </a:prstGeom>
          <a:solidFill>
            <a:schemeClr val="bg1"/>
          </a:solidFill>
          <a:ln w="38100">
            <a:solidFill>
              <a:srgbClr val="DEE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31" y="1030301"/>
            <a:ext cx="9095961" cy="113167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8231" y="2336033"/>
            <a:ext cx="10231095" cy="4048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64997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C61745-DCF1-4627-899E-5620F7446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BF50A1A-1D0D-4648-B6D9-AF46A27595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FD1D0C-7957-4664-BE89-5C48A8905C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897148"/>
            <a:ext cx="9095961" cy="113167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2200275"/>
            <a:ext cx="10231095" cy="4048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2289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AABCE33-1F0A-48C9-A2C4-B8F8F2FBC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87F0D0EE-5E0D-4C92-90FF-245DFB26CF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878561-B32E-4D7A-9F99-C8B66D0065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7A5B0B8F-5654-470A-94C9-09D7A0BB13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D2282F-FB43-4EE6-BFC8-93AEAA07D2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9287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05" y="418749"/>
            <a:ext cx="94144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1488959"/>
            <a:ext cx="11119436" cy="4903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4567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AABCE33-1F0A-48C9-A2C4-B8F8F2FBC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87F0D0EE-5E0D-4C92-90FF-245DFB26CF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878561-B32E-4D7A-9F99-C8B66D0065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9287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94B95-E6D9-4430-A5F7-02EB01B5178B}"/>
              </a:ext>
            </a:extLst>
          </p:cNvPr>
          <p:cNvSpPr/>
          <p:nvPr userDrawn="1"/>
        </p:nvSpPr>
        <p:spPr>
          <a:xfrm>
            <a:off x="333286" y="367470"/>
            <a:ext cx="11468189" cy="6125406"/>
          </a:xfrm>
          <a:prstGeom prst="roundRect">
            <a:avLst>
              <a:gd name="adj" fmla="val 373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D2282F-FB43-4EE6-BFC8-93AEAA07D2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90" y="712417"/>
            <a:ext cx="7064635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6936" y="1798480"/>
            <a:ext cx="11119436" cy="4364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9698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CB774E4-8DB0-483C-AC11-B7CB1C29A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AA9E5B3A-941A-4758-B371-27FAE2F64C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532EE9E2-DF0D-4404-8572-976CCB38C7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535E44EF-017A-462D-9D81-6CA109D00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49662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439950"/>
            <a:ext cx="90959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9624" y="3116743"/>
            <a:ext cx="7060541" cy="3255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3129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67A82D63-ED68-4420-8D3C-EB26277CB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background pattern, arrow&#10;&#10;Description automatically generated">
            <a:extLst>
              <a:ext uri="{FF2B5EF4-FFF2-40B4-BE49-F238E27FC236}">
                <a16:creationId xmlns:a16="http://schemas.microsoft.com/office/drawing/2014/main" id="{572CF69E-6E67-41F3-B064-C11A20102D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C558D667-A79C-403A-9BA7-5A47E2362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4728D48-87E1-498C-A2FB-D46016C3796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B174FA8-512B-4BC0-8EB7-77D96F09FD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48271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439950"/>
            <a:ext cx="90959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1488959"/>
            <a:ext cx="11119436" cy="41974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6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1036509-1E5F-4CB0-BC0A-7724284CE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466761B-BA91-43EB-87C2-07825719C4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84265FF6-898C-4A16-BC9E-F5BCB8FA3A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FC26270-6E9D-44B3-9F13-058DE466E0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8" y="524839"/>
            <a:ext cx="7977182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BD6FF4E-4A4F-AA49-8189-5973F4A57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0" y="3105150"/>
            <a:ext cx="6961031" cy="317579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latin typeface="Prompt" pitchFamily="2" charset="-34"/>
                <a:cs typeface="Prompt" pitchFamily="2" charset="-34"/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771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BCE0F066-8403-42AE-9B4C-5A1B0C2F4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48E3C218-E88B-40E9-99A1-165746C451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172CC779-A080-4D35-B53E-3C81D7EC64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1E9F9A0B-D426-446E-8B0B-4396098AFF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36634911-D0C2-47BD-A973-7B05BA5B963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8" y="881856"/>
            <a:ext cx="5532280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BD6FF4E-4A4F-AA49-8189-5973F4A57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19905"/>
            <a:ext cx="5532281" cy="589041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latin typeface="Prompt" pitchFamily="2" charset="-34"/>
                <a:cs typeface="Prompt" pitchFamily="2" charset="-34"/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1972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AABCE33-1F0A-48C9-A2C4-B8F8F2FBC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87F0D0EE-5E0D-4C92-90FF-245DFB26CF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878561-B32E-4D7A-9F99-C8B66D0065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71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9287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94B95-E6D9-4430-A5F7-02EB01B5178B}"/>
              </a:ext>
            </a:extLst>
          </p:cNvPr>
          <p:cNvSpPr/>
          <p:nvPr userDrawn="1"/>
        </p:nvSpPr>
        <p:spPr>
          <a:xfrm>
            <a:off x="333286" y="367470"/>
            <a:ext cx="11468189" cy="6125406"/>
          </a:xfrm>
          <a:prstGeom prst="roundRect">
            <a:avLst>
              <a:gd name="adj" fmla="val 3730"/>
            </a:avLst>
          </a:prstGeom>
          <a:solidFill>
            <a:schemeClr val="bg1"/>
          </a:solidFill>
          <a:ln w="38100">
            <a:solidFill>
              <a:srgbClr val="F9E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650EF4-D1B9-4CCB-A02A-1A88A66A9062}"/>
              </a:ext>
            </a:extLst>
          </p:cNvPr>
          <p:cNvSpPr/>
          <p:nvPr userDrawn="1"/>
        </p:nvSpPr>
        <p:spPr>
          <a:xfrm>
            <a:off x="25334" y="68365"/>
            <a:ext cx="2290575" cy="925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D2282F-FB43-4EE6-BFC8-93AEAA07D2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2" y="-4271"/>
            <a:ext cx="12191999" cy="6858000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655E2389-3033-4D13-B009-42CECE9303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3718" y="2361488"/>
            <a:ext cx="5359087" cy="4012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F1221BCC-33C5-4BFD-B20C-395A3D5CE8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83790"/>
            <a:ext cx="5532281" cy="589041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latin typeface="Prompt" pitchFamily="2" charset="-34"/>
                <a:cs typeface="Prompt" pitchFamily="2" charset="-34"/>
              </a:defRPr>
            </a:lvl1pPr>
          </a:lstStyle>
          <a:p>
            <a:endParaRPr lang="x-none" dirty="0"/>
          </a:p>
        </p:txBody>
      </p:sp>
      <p:pic>
        <p:nvPicPr>
          <p:cNvPr id="28" name="Picture 27" descr="Shape, rectangle, square&#10;&#10;Description automatically generated">
            <a:extLst>
              <a:ext uri="{FF2B5EF4-FFF2-40B4-BE49-F238E27FC236}">
                <a16:creationId xmlns:a16="http://schemas.microsoft.com/office/drawing/2014/main" id="{E7F9BCFC-FB80-49ED-99C3-C5E8C8B08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23"/>
          <a:stretch/>
        </p:blipFill>
        <p:spPr>
          <a:xfrm>
            <a:off x="-5965" y="58395"/>
            <a:ext cx="12123937" cy="958555"/>
          </a:xfrm>
          <a:prstGeom prst="rect">
            <a:avLst/>
          </a:prstGeom>
        </p:spPr>
      </p:pic>
      <p:sp>
        <p:nvSpPr>
          <p:cNvPr id="25" name="Title 40">
            <a:extLst>
              <a:ext uri="{FF2B5EF4-FFF2-40B4-BE49-F238E27FC236}">
                <a16:creationId xmlns:a16="http://schemas.microsoft.com/office/drawing/2014/main" id="{0B4FF17B-BBB4-40CF-A1FF-F8967E2F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18" y="1079616"/>
            <a:ext cx="5359087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1"/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0934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F2330C-69F1-4FEE-A051-311A8D1ED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pic>
        <p:nvPicPr>
          <p:cNvPr id="6" name="Picture 5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43993B25-0443-49F7-9A73-C006EE5A88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6AAECA7-A491-4B75-8587-A22F157A9B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, background pattern&#10;&#10;Description automatically generated">
            <a:extLst>
              <a:ext uri="{FF2B5EF4-FFF2-40B4-BE49-F238E27FC236}">
                <a16:creationId xmlns:a16="http://schemas.microsoft.com/office/drawing/2014/main" id="{CB9841A9-6686-4A20-AF89-4426481B05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7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2" y="1935106"/>
            <a:ext cx="6062877" cy="14689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64561" y="3672250"/>
            <a:ext cx="6062877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339996-B35E-4122-9954-AB92CFE85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98" b="84260"/>
          <a:stretch/>
        </p:blipFill>
        <p:spPr>
          <a:xfrm>
            <a:off x="-185786" y="457"/>
            <a:ext cx="2860620" cy="15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4B6CA-AA34-BD4B-B034-4D2E1B1BA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585" b="50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8"/>
            <a:ext cx="858520" cy="365125"/>
          </a:xfrm>
          <a:prstGeom prst="rect">
            <a:avLst/>
          </a:prstGeom>
        </p:spPr>
        <p:txBody>
          <a:bodyPr vert="horz" lIns="91384" tIns="45718" rIns="91384" bIns="45718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>
                <a:solidFill>
                  <a:srgbClr val="93248E"/>
                </a:solidFill>
              </a:rPr>
              <a:pPr/>
              <a:t>‹#›</a:t>
            </a:fld>
            <a:endParaRPr lang="x-none" dirty="0">
              <a:solidFill>
                <a:srgbClr val="93248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214A5-ABF3-B943-9A24-640B3DC8CE92}"/>
              </a:ext>
            </a:extLst>
          </p:cNvPr>
          <p:cNvSpPr txBox="1"/>
          <p:nvPr userDrawn="1"/>
        </p:nvSpPr>
        <p:spPr>
          <a:xfrm>
            <a:off x="294646" y="6448275"/>
            <a:ext cx="2322975" cy="261607"/>
          </a:xfrm>
          <a:prstGeom prst="rect">
            <a:avLst/>
          </a:prstGeom>
          <a:noFill/>
        </p:spPr>
        <p:txBody>
          <a:bodyPr wrap="none" lIns="91384" tIns="45718" rIns="91384" bIns="45718" rtlCol="0">
            <a:spAutoFit/>
          </a:bodyPr>
          <a:lstStyle/>
          <a:p>
            <a:pPr defTabSz="913765"/>
            <a:r>
              <a:rPr lang="en-US" sz="1100" dirty="0">
                <a:solidFill>
                  <a:srgbClr val="93248E"/>
                </a:solidFill>
                <a:latin typeface="Prompt Light" pitchFamily="2" charset="-34"/>
                <a:cs typeface="Prompt Light" pitchFamily="2" charset="-34"/>
              </a:rPr>
              <a:t>Copyright © 2020 </a:t>
            </a:r>
            <a:r>
              <a:rPr lang="x-none" sz="1100" dirty="0">
                <a:solidFill>
                  <a:srgbClr val="93248E"/>
                </a:solidFill>
                <a:latin typeface="Prompt Light" pitchFamily="2" charset="-34"/>
                <a:cs typeface="Prompt Light" pitchFamily="2" charset="-34"/>
              </a:rPr>
              <a:t>Provincial Electricity Authority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F35FBD-7AD6-1C4F-9271-F2D6F9CA9AEC}"/>
              </a:ext>
            </a:extLst>
          </p:cNvPr>
          <p:cNvSpPr/>
          <p:nvPr userDrawn="1"/>
        </p:nvSpPr>
        <p:spPr>
          <a:xfrm>
            <a:off x="294640" y="293951"/>
            <a:ext cx="11602720" cy="609875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/>
            <a:endParaRPr lang="x-none" sz="1900">
              <a:solidFill>
                <a:srgbClr val="FEFFFE"/>
              </a:solidFill>
            </a:endParaRPr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93" y="672860"/>
            <a:ext cx="10865219" cy="1027736"/>
          </a:xfrm>
          <a:prstGeom prst="rect">
            <a:avLst/>
          </a:prstGeom>
        </p:spPr>
        <p:txBody>
          <a:bodyPr lIns="91384" tIns="45718" rIns="91384" bIns="45718"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3393" y="1821981"/>
            <a:ext cx="10865219" cy="4147499"/>
          </a:xfrm>
          <a:prstGeom prst="rect">
            <a:avLst/>
          </a:prstGeom>
        </p:spPr>
        <p:txBody>
          <a:bodyPr lIns="91384" tIns="45718" rIns="91384" bIns="45718"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6867" indent="0">
              <a:buNone/>
              <a:defRPr sz="19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3765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0648" indent="0">
              <a:buNone/>
              <a:defRPr sz="15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7530" indent="0">
              <a:buNone/>
              <a:defRPr sz="15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97331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A6FB20EE-F475-4634-BE61-D8C8A39FD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4006D57-C208-48FC-8792-CB84836F68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8259FE3F-8263-4189-A9C7-6C3EC52B43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C4E6696-2EDA-42FE-BD98-7E4983B347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3C8685D-0952-4DDC-8310-DC9BA1EA97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66BF2929-3D06-4850-A523-FD9F63704B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37EB10C-8F59-4599-8DDB-52F66C91290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188" y="1960049"/>
            <a:ext cx="6062877" cy="14689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70188" y="3641961"/>
            <a:ext cx="6062877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3003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812F12F-69EE-4DE9-A548-FC5569CE5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94CD59D4-3EC9-41A1-BC62-3ABF1BF17D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BD88D12-A938-4F76-89A7-D00D026EE8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0E17A7A5-1B0F-46C3-9288-7F1C54D5F4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A54E617-6C0C-403D-8761-D31A41E390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B89C9E06-909A-4C4F-BC89-D109E81F80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87" y="1892159"/>
            <a:ext cx="8429826" cy="146895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 i="0">
                <a:solidFill>
                  <a:schemeClr val="accent2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1087" y="3468408"/>
            <a:ext cx="8429826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20515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BADFB323-B283-4F40-930E-F9D809681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48B84-411E-4C76-8FC7-3CF32FB7C6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Picture 1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F183C49-D1C5-4097-A1D9-8CD00426FF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630071-FA86-49D9-8E2E-1B92AC09FA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29897D3-A923-424B-B098-AD02C339861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C94DD277-5A1E-49DC-B85B-BE1A3725B8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87" y="1892159"/>
            <a:ext cx="8429826" cy="146895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 i="0">
                <a:solidFill>
                  <a:schemeClr val="accent2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1087" y="3468408"/>
            <a:ext cx="8429826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6589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0C12A9-64E4-4951-A164-F54EAFFF7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26280925-4721-423B-BE20-E78FCAC7C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3962CD14-3583-4346-9989-E22A01680A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AE4A258D-E2E6-4071-8F38-D4C0C4B55B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23A796-4E81-476E-8B33-703CE9482D7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940632CD-4F38-4456-AB2F-187215E9FCD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475" y="648755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649" y="439950"/>
            <a:ext cx="9095961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3389" y="1623572"/>
            <a:ext cx="10865219" cy="3880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598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, arrow&#10;&#10;Description automatically generated with medium confidence">
            <a:extLst>
              <a:ext uri="{FF2B5EF4-FFF2-40B4-BE49-F238E27FC236}">
                <a16:creationId xmlns:a16="http://schemas.microsoft.com/office/drawing/2014/main" id="{D06EE79C-D106-4F7C-B021-AEB65BD0C7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10F476EA-C130-48DD-98A6-2809345DB8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50E9F6E-649A-4627-9386-C164299BFD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5A6661D5-F4F3-429A-9DEB-1180F08CCD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34A21CD6-65C9-4EEB-A33F-7EAFBCDACB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22796F79-6624-4C28-BE3F-1C8E1AACF5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439950"/>
            <a:ext cx="90959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1488959"/>
            <a:ext cx="11119436" cy="3255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4029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10304C83-12D6-4F6D-BD10-E42CBD866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C9613A2F-43E2-423C-9548-528D47D248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708D00-3972-4912-B346-CB99977319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5" name="Picture 24" descr="Shape&#10;&#10;Description automatically generated">
            <a:extLst>
              <a:ext uri="{FF2B5EF4-FFF2-40B4-BE49-F238E27FC236}">
                <a16:creationId xmlns:a16="http://schemas.microsoft.com/office/drawing/2014/main" id="{C39471B5-547A-4848-9354-4E0B0E71F4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1F49820-2600-4972-AC60-1597FE0298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DB9BC69F-CBC4-410F-8C6E-7B2A29C3B79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7246" y="643579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002" y="295911"/>
            <a:ext cx="9095961" cy="78239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070" y="1187035"/>
            <a:ext cx="11435380" cy="3975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0931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CC3B18D-2942-4D39-B3A8-3A19CAD0E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F2C81802-47B0-4C02-8039-981AA177B9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Arrow&#10;&#10;Description automatically generated">
            <a:extLst>
              <a:ext uri="{FF2B5EF4-FFF2-40B4-BE49-F238E27FC236}">
                <a16:creationId xmlns:a16="http://schemas.microsoft.com/office/drawing/2014/main" id="{3232C3EF-8CBA-4B4D-83E6-E05633AA7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863E889-CDF6-4068-8248-A93FD4AE01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DD3DA6-2892-464A-AF11-09D064723A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5A99F49B-F192-463C-8BA5-C1899A3DD9C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05" y="317656"/>
            <a:ext cx="9469095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6030" y="1336559"/>
            <a:ext cx="11492570" cy="3930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9822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F85D86-75AA-BB47-AD9B-463E44ABC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7443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35" r:id="rId2"/>
    <p:sldLayoutId id="2147483680" r:id="rId3"/>
    <p:sldLayoutId id="2147483673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734" r:id="rId11"/>
    <p:sldLayoutId id="2147483731" r:id="rId12"/>
    <p:sldLayoutId id="2147483689" r:id="rId13"/>
    <p:sldLayoutId id="2147483732" r:id="rId14"/>
    <p:sldLayoutId id="2147483690" r:id="rId15"/>
    <p:sldLayoutId id="2147483691" r:id="rId16"/>
    <p:sldLayoutId id="2147483729" r:id="rId17"/>
    <p:sldLayoutId id="2147483730" r:id="rId18"/>
    <p:sldLayoutId id="2147483733" r:id="rId19"/>
    <p:sldLayoutId id="214748373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dr.choompol.boonmee@gmail.com" TargetMode="External"/><Relationship Id="rId2" Type="http://schemas.openxmlformats.org/officeDocument/2006/relationships/hyperlink" Target="mailto:oms@tueng.org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1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1085622" y="566334"/>
            <a:ext cx="9791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ประชุมชี้แจงร่างข้อกำหนด</a:t>
            </a:r>
          </a:p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โครงการจัดหา พัฒนา ติดตั้งและบำรุงรักษา ระบบบริหารไฟฟ้าขัดข้อง</a:t>
            </a:r>
          </a:p>
          <a:p>
            <a:pPr algn="ctr"/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Outage Management System : OMS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ของการไฟฟ้าส่วนภูมิภาค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(PEA)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ต่อผู้ประกอบการ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(System Integrator)</a:t>
            </a:r>
          </a:p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เพื่อรับฟังความคิดเห็นและประมาณการค่าใช้จ่ายในการดำเนินการ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281EA-5E63-B628-EC40-D8A6E3A5622D}"/>
              </a:ext>
            </a:extLst>
          </p:cNvPr>
          <p:cNvSpPr txBox="1"/>
          <p:nvPr/>
        </p:nvSpPr>
        <p:spPr>
          <a:xfrm>
            <a:off x="2951379" y="4851064"/>
            <a:ext cx="6351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วันที่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มิถุนายน พ.ศ.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2566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</a:t>
            </a:r>
          </a:p>
          <a:p>
            <a:pPr algn="ctr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สถาบันวิจัยและให้คำปรึกษาแห่งมหาวิทยาลัยธรรมศาสตร์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7169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0F14B-07D9-0DAF-F01D-4A6721258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10</a:t>
            </a:fld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9B1C4-0C83-7049-F2D1-9E87A6FDD8C3}"/>
              </a:ext>
            </a:extLst>
          </p:cNvPr>
          <p:cNvSpPr txBox="1"/>
          <p:nvPr/>
        </p:nvSpPr>
        <p:spPr>
          <a:xfrm>
            <a:off x="2253760" y="281462"/>
            <a:ext cx="565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IMPLEMENTATIONS</a:t>
            </a:r>
            <a:r>
              <a:rPr lang="th-TH" sz="2800" dirty="0"/>
              <a:t> </a:t>
            </a:r>
            <a:r>
              <a:rPr lang="en-US" sz="2800" dirty="0"/>
              <a:t>&amp; MAINTENANCE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4DB2D-2550-5C11-B06F-279F9252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5" y="1018637"/>
            <a:ext cx="8894675" cy="3687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FD99C-DBC1-D4B7-9D43-DEA30469EE19}"/>
              </a:ext>
            </a:extLst>
          </p:cNvPr>
          <p:cNvSpPr txBox="1"/>
          <p:nvPr/>
        </p:nvSpPr>
        <p:spPr>
          <a:xfrm>
            <a:off x="1884213" y="4739327"/>
            <a:ext cx="421178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1. </a:t>
            </a:r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อับเดทซอฟต์แวร์</a:t>
            </a:r>
            <a:r>
              <a:rPr lang="th-TH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เวอร์เพื่อความมั่นคงปลอดภัย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535CA-B0C1-EFDD-DFA5-001F2771C411}"/>
              </a:ext>
            </a:extLst>
          </p:cNvPr>
          <p:cNvSpPr txBox="1"/>
          <p:nvPr/>
        </p:nvSpPr>
        <p:spPr>
          <a:xfrm>
            <a:off x="1884213" y="5353392"/>
            <a:ext cx="421178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3. จัดทำรายงานสถานะการใช้งานระบบ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513BB-31B0-5F21-3D80-DB3A58D19ABF}"/>
              </a:ext>
            </a:extLst>
          </p:cNvPr>
          <p:cNvSpPr txBox="1"/>
          <p:nvPr/>
        </p:nvSpPr>
        <p:spPr>
          <a:xfrm>
            <a:off x="6611723" y="4739326"/>
            <a:ext cx="405627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2. แก้ไขข้อบกพร่องของระบบงาน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D3A48-1B56-FDC3-1982-8F5B81FD593B}"/>
              </a:ext>
            </a:extLst>
          </p:cNvPr>
          <p:cNvSpPr txBox="1"/>
          <p:nvPr/>
        </p:nvSpPr>
        <p:spPr>
          <a:xfrm>
            <a:off x="6611722" y="5355208"/>
            <a:ext cx="405627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4. จัดประชุมทบทวนการใช้งานและอบรม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472E8-7BA4-A0AF-44AF-8E8FB98C8008}"/>
              </a:ext>
            </a:extLst>
          </p:cNvPr>
          <p:cNvSpPr txBox="1"/>
          <p:nvPr/>
        </p:nvSpPr>
        <p:spPr>
          <a:xfrm>
            <a:off x="1894723" y="5957134"/>
            <a:ext cx="421178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5. สนับสนุนการนำข้อมูลไปใช้ประโยชน์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80787-E198-39B1-4335-9A7294565D0F}"/>
              </a:ext>
            </a:extLst>
          </p:cNvPr>
          <p:cNvSpPr txBox="1"/>
          <p:nvPr/>
        </p:nvSpPr>
        <p:spPr>
          <a:xfrm>
            <a:off x="6611722" y="5958950"/>
            <a:ext cx="405627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6. สนับสนุนช่วยเหลือการใช้งาน </a:t>
            </a:r>
            <a:r>
              <a:rPr lang="en-US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HELP DESK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6B5A3-A60E-08BD-5E14-583AE215210D}"/>
              </a:ext>
            </a:extLst>
          </p:cNvPr>
          <p:cNvCxnSpPr/>
          <p:nvPr/>
        </p:nvCxnSpPr>
        <p:spPr>
          <a:xfrm>
            <a:off x="2900855" y="914400"/>
            <a:ext cx="5969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299670-07F2-ACDE-59C1-B04651ADEC38}"/>
              </a:ext>
            </a:extLst>
          </p:cNvPr>
          <p:cNvSpPr txBox="1"/>
          <p:nvPr/>
        </p:nvSpPr>
        <p:spPr>
          <a:xfrm>
            <a:off x="5404069" y="705416"/>
            <a:ext cx="80754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18 </a:t>
            </a:r>
            <a:r>
              <a:rPr lang="th-TH" sz="20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เดือน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C5A0C-20D7-42E2-6C08-241D8EE49AAD}"/>
              </a:ext>
            </a:extLst>
          </p:cNvPr>
          <p:cNvSpPr txBox="1"/>
          <p:nvPr/>
        </p:nvSpPr>
        <p:spPr>
          <a:xfrm>
            <a:off x="8362726" y="437403"/>
            <a:ext cx="97046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มี.ค.</a:t>
            </a:r>
            <a:r>
              <a:rPr lang="en-US" sz="20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2568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3969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0F14B-07D9-0DAF-F01D-4A6721258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11</a:t>
            </a:fld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9B1C4-0C83-7049-F2D1-9E87A6FDD8C3}"/>
              </a:ext>
            </a:extLst>
          </p:cNvPr>
          <p:cNvSpPr txBox="1"/>
          <p:nvPr/>
        </p:nvSpPr>
        <p:spPr>
          <a:xfrm>
            <a:off x="2253760" y="281462"/>
            <a:ext cx="425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QUESTIONS &amp; DISCUSSIONS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5EABD-8989-82A9-201A-0B23B6476740}"/>
              </a:ext>
            </a:extLst>
          </p:cNvPr>
          <p:cNvSpPr txBox="1"/>
          <p:nvPr/>
        </p:nvSpPr>
        <p:spPr>
          <a:xfrm>
            <a:off x="4824658" y="1758536"/>
            <a:ext cx="2542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5400" dirty="0"/>
              <a:t>ขอบคุณครับ</a:t>
            </a:r>
            <a:endParaRPr lang="en-US" sz="5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3AF23-23BD-B03E-4DD1-930ADE1AB954}"/>
              </a:ext>
            </a:extLst>
          </p:cNvPr>
          <p:cNvSpPr txBox="1"/>
          <p:nvPr/>
        </p:nvSpPr>
        <p:spPr>
          <a:xfrm>
            <a:off x="3053247" y="3684186"/>
            <a:ext cx="60855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oms@tueng.org</a:t>
            </a:r>
            <a:endParaRPr lang="en-US" sz="3200" dirty="0"/>
          </a:p>
          <a:p>
            <a:pPr algn="ctr"/>
            <a:r>
              <a:rPr lang="en-US" sz="3200" dirty="0">
                <a:hlinkClick r:id="rId3"/>
              </a:rPr>
              <a:t>dr.choompol.boonmee@gmail.com</a:t>
            </a:r>
            <a:endParaRPr lang="en-US" sz="3200" dirty="0"/>
          </a:p>
          <a:p>
            <a:pPr algn="ctr"/>
            <a:r>
              <a:rPr lang="en-US" sz="3200" dirty="0"/>
              <a:t>081-847-4149</a:t>
            </a:r>
          </a:p>
        </p:txBody>
      </p:sp>
    </p:spTree>
    <p:extLst>
      <p:ext uri="{BB962C8B-B14F-4D97-AF65-F5344CB8AC3E}">
        <p14:creationId xmlns:p14="http://schemas.microsoft.com/office/powerpoint/2010/main" val="150259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2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124959" y="259333"/>
            <a:ext cx="499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SCOPE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03349-F56A-DC3C-EF67-72D8F004F026}"/>
              </a:ext>
            </a:extLst>
          </p:cNvPr>
          <p:cNvSpPr txBox="1"/>
          <p:nvPr/>
        </p:nvSpPr>
        <p:spPr>
          <a:xfrm>
            <a:off x="2261908" y="1312236"/>
            <a:ext cx="876874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ภาพรวมโครงการ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(Overview)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ความต้องการด้านซอฟต์แวร์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(Software requirement)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ความต้องการด้านการเชื่อมโยง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(System Integration)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ความต้องการด้านฮาร์ดแวร์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(Hardware system)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การประกันผลงานและบำรุงรักษา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b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(Warranty and Maintenance)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BFFBE-FDAF-913E-82AE-E68FE4964E02}"/>
              </a:ext>
            </a:extLst>
          </p:cNvPr>
          <p:cNvSpPr txBox="1"/>
          <p:nvPr/>
        </p:nvSpPr>
        <p:spPr>
          <a:xfrm>
            <a:off x="9142688" y="5292546"/>
            <a:ext cx="2430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EA : TOGAF 9.2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EA : ArchiMate 3.2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IEC CIM : 61970 &amp; 61968</a:t>
            </a:r>
          </a:p>
        </p:txBody>
      </p:sp>
    </p:spTree>
    <p:extLst>
      <p:ext uri="{BB962C8B-B14F-4D97-AF65-F5344CB8AC3E}">
        <p14:creationId xmlns:p14="http://schemas.microsoft.com/office/powerpoint/2010/main" val="83417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3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3033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Project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ACC87-D6F3-07D3-E567-EEE4289C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55" y="1245689"/>
            <a:ext cx="2500630" cy="462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F8D93-3C94-B42D-8025-9F5EC9C8507D}"/>
              </a:ext>
            </a:extLst>
          </p:cNvPr>
          <p:cNvSpPr txBox="1"/>
          <p:nvPr/>
        </p:nvSpPr>
        <p:spPr>
          <a:xfrm>
            <a:off x="4727887" y="1522464"/>
            <a:ext cx="66550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ระบบ 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OMS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สนับสนุนการบริหารไฟฟ้าขัดข้อง </a:t>
            </a:r>
            <a:r>
              <a:rPr lang="th-TH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ครอบคลุม</a:t>
            </a:r>
            <a:endParaRPr lang="th-TH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พื้นที่จำหน่ายไฟฟ้า	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510,000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ตร.กม.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สำนักงานไฟฟ้า	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948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แห่ง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จำนวนสถานีไฟฟ้า	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700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สถานี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จำนวนผู้ใช้ไฟฟ้า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	21.59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ล้านราย 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ความต้องการใช้กำลังไฟฟ้าสูงสุด 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22.7 GW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ความยาวสาย (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MV 22 and 33 kV) :	312,717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วงจร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-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กม.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ความยาวสาย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(HV 115 and 69 kV):	12,620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วงจร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-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กม.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488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4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3033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Project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21703-52CF-C56E-FAEC-15FDF0A3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2" y="1244856"/>
            <a:ext cx="5586898" cy="2441619"/>
          </a:xfrm>
          <a:prstGeom prst="rect">
            <a:avLst/>
          </a:prstGeom>
        </p:spPr>
      </p:pic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E2FAF8F-BDAB-25CC-43B9-80CB6AD1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491" y="4112156"/>
            <a:ext cx="5488951" cy="2745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D719BD-F870-5CDD-2D16-77191F18CE63}"/>
              </a:ext>
            </a:extLst>
          </p:cNvPr>
          <p:cNvSpPr txBox="1"/>
          <p:nvPr/>
        </p:nvSpPr>
        <p:spPr>
          <a:xfrm>
            <a:off x="186491" y="851514"/>
            <a:ext cx="3292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Unplanned Outage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86F7B-CA9F-E799-563D-E392684C1852}"/>
              </a:ext>
            </a:extLst>
          </p:cNvPr>
          <p:cNvSpPr txBox="1"/>
          <p:nvPr/>
        </p:nvSpPr>
        <p:spPr>
          <a:xfrm>
            <a:off x="186491" y="3741205"/>
            <a:ext cx="3292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Planned Outage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8B1832-ED54-7DA4-121F-62E4AE5DEC9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1338" y="1783260"/>
            <a:ext cx="6359240" cy="3682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678BB9-AFA4-3D06-1567-3A139FAB299D}"/>
              </a:ext>
            </a:extLst>
          </p:cNvPr>
          <p:cNvSpPr txBox="1"/>
          <p:nvPr/>
        </p:nvSpPr>
        <p:spPr>
          <a:xfrm>
            <a:off x="7105165" y="952468"/>
            <a:ext cx="3440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โครงสร้างภาพรวมระบบ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OMS</a:t>
            </a:r>
          </a:p>
        </p:txBody>
      </p:sp>
    </p:spTree>
    <p:extLst>
      <p:ext uri="{BB962C8B-B14F-4D97-AF65-F5344CB8AC3E}">
        <p14:creationId xmlns:p14="http://schemas.microsoft.com/office/powerpoint/2010/main" val="317933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5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3942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Software Requirement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DC61B-7302-5C42-9740-6D1ABF8A4547}"/>
              </a:ext>
            </a:extLst>
          </p:cNvPr>
          <p:cNvSpPr txBox="1"/>
          <p:nvPr/>
        </p:nvSpPr>
        <p:spPr>
          <a:xfrm>
            <a:off x="1089060" y="1347802"/>
            <a:ext cx="104796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th-TH" sz="3200" b="1" u="sng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ความต้องการด้านซอฟต์แวร์ระบบ </a:t>
            </a:r>
            <a:r>
              <a:rPr lang="en-US" sz="3200" b="1" u="sng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OMS</a:t>
            </a: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ฟังก์ชันด้านการบริหารเหตุการณ์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(Event Management)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(13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)</a:t>
            </a:r>
            <a:endParaRPr lang="en-US" sz="32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ฟังก์ชันด้านการบริหารงานแก้ไขไฟฟ้าขัดข้อง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(Outage Work Management)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(20)</a:t>
            </a: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ฟังก์ชันด้านการปฏิสัมพันธ์กับผู้ใช้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(User Interface) (19)</a:t>
            </a:r>
            <a:endParaRPr lang="en-US" sz="3200" dirty="0"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ฟังก์ชันด้านการประมวลผลสนับสนุนการบริหารไฟฟ้าขัดข้อง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(Data Processing) (18)</a:t>
            </a: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ฟังก์ชันด้านระบบและการสนับสนุน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(System and Support) (7)</a:t>
            </a:r>
            <a:endParaRPr lang="en-US" sz="3200" dirty="0"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ฟังก์ชันด้านรายงานเพื่อการบริหารไฟฟ้าขัดข้อง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(Outage Report) (9)</a:t>
            </a: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ฟังก์ชันด้านการเชื่อมโยงข้อมูล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(System Integration) (31)</a:t>
            </a:r>
            <a:endParaRPr lang="en-US" sz="3200" dirty="0"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ฟังก์ชันด้านการจัดการข้อมูลกริดระบบไฟฟ้า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(Grid Model Data Management) (7)</a:t>
            </a:r>
            <a:endParaRPr lang="en-US" sz="44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97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6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4288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Integration Requirement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2651D-6958-A65B-CB41-85644F99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383" y="1092200"/>
            <a:ext cx="7162800" cy="5400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A864C-52E9-7ABD-6FD7-97490221EB10}"/>
              </a:ext>
            </a:extLst>
          </p:cNvPr>
          <p:cNvSpPr txBox="1"/>
          <p:nvPr/>
        </p:nvSpPr>
        <p:spPr>
          <a:xfrm>
            <a:off x="8118360" y="1659285"/>
            <a:ext cx="160099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1. GIS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2. SCADA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3. CSIS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4. SAP-HR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5. SAP-PM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6. SAP-CS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7. WMS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8. 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AAE3F-7405-CC79-A4B2-BB9147BF44A4}"/>
              </a:ext>
            </a:extLst>
          </p:cNvPr>
          <p:cNvSpPr txBox="1"/>
          <p:nvPr/>
        </p:nvSpPr>
        <p:spPr>
          <a:xfrm>
            <a:off x="9616573" y="1659285"/>
            <a:ext cx="188188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9. DM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10. Mobile App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11. Outage Map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12. DTMS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13. MWM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14. AMI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15. 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65520-6285-114A-0DAA-8CBA6AC03D66}"/>
              </a:ext>
            </a:extLst>
          </p:cNvPr>
          <p:cNvSpPr txBox="1"/>
          <p:nvPr/>
        </p:nvSpPr>
        <p:spPr>
          <a:xfrm>
            <a:off x="8138419" y="854947"/>
            <a:ext cx="2505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เชื่อมโยงข้อมูล </a:t>
            </a: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15</a:t>
            </a:r>
            <a:r>
              <a:rPr lang="th-TH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ระบบ</a:t>
            </a:r>
            <a:endParaRPr lang="en-US" sz="2800" dirty="0"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721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7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5362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Hardware System Requirement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D55BA-600F-F27B-A2FC-1255C76EFC59}"/>
              </a:ext>
            </a:extLst>
          </p:cNvPr>
          <p:cNvSpPr txBox="1"/>
          <p:nvPr/>
        </p:nvSpPr>
        <p:spPr>
          <a:xfrm>
            <a:off x="1014572" y="1475605"/>
            <a:ext cx="1032809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	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ระบบบริหารไฟฟ้าขัดข้อง ฮาร์ดแวร์และซอฟต์แวร์  ต้องติดตั้งอยู่สองแห่ง คือที่ศูนย์ข้อมูลกหลัก (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HQ IDC)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และที่ศูนย์ข้อมูลสำรอง (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DR IDC)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ระบบงานที่ติดตั้งทั้งสองแห่งต้องทำงานในลักษณะสำเนาข้อมูลซึ่งกันและกันในลักษณะมิเรอร์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(Mirror)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กล่าวคือข้อมูลจะทำสำเนาเพื่อให้เหมือนตลอดเวลา และเพื่อให้ระบบบริหารไฟฟ้าขัดข้องสามารถสนับสนุนการบริหารไฟฟ้าขัดข้องได้อย่างต่อเนื่อง ระบบคอมพิวเตอร์แม่ข่ายแต่ละศูนย์ข้อมูลจะต้องมีระบบสำรองของตนอง (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redundant servers)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และสามารถทำงานได้อย่างต่อเนื่องเมื่อตัวใดตัวหนึ่งเกิดความผิดพลาดขึ้น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012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8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2887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D55BA-600F-F27B-A2FC-1255C76EFC59}"/>
              </a:ext>
            </a:extLst>
          </p:cNvPr>
          <p:cNvSpPr txBox="1"/>
          <p:nvPr/>
        </p:nvSpPr>
        <p:spPr>
          <a:xfrm>
            <a:off x="1235290" y="1413063"/>
            <a:ext cx="1029455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1.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จำนวนผู้ใช้ไฟฟ้า ไม่น้อยกว่า 25 ล้านมิเตอร์</a:t>
            </a:r>
          </a:p>
          <a:p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2.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จำนวนอุปกรณ์ไฟฟ้า (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Grid Model Component)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ไม่น้อยกว่า 650,000 อุปกรณ์</a:t>
            </a:r>
          </a:p>
          <a:p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3.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จำนวนผู้ใช้ระบบที่เป็นเจ้าหน้าที่ประจำศูนย์ปฏิบัติการระบบไฟฟ้า ไม่น้อยกว่า 350 ผู้ใช้งาน </a:t>
            </a:r>
            <a:br>
              <a:rPr lang="en-US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</a:br>
            <a:r>
              <a:rPr lang="en-US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  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Outage Workstation Concurrent Users)</a:t>
            </a:r>
          </a:p>
          <a:p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4.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จำนวนผู้ใช้ระบบที่เป็นเจ้าหน้าที่ชุดแก้ไขไฟฟ้าขัดข้องใช้งานผ่านอุปกรณ์โมบาย</a:t>
            </a:r>
          </a:p>
          <a:p>
            <a:r>
              <a:rPr lang="th-TH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  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และผ่านเว็บบราวเซอร์</a:t>
            </a:r>
            <a:r>
              <a:rPr lang="th-TH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ไม่น้อยกว่า 3000 ผู้ใช้งาน</a:t>
            </a:r>
            <a:endParaRPr lang="en-US" sz="32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5.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ปริมาณการเชื่อมโยงรับส่งข้อมูล 1 ล้านข้อมูลต่อวัน</a:t>
            </a:r>
          </a:p>
          <a:p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6.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ปริมาณเหตุการณ์ไฟฟ้าขัดข้อง 5 ล้านเหตุการณ์ต่อปี</a:t>
            </a:r>
          </a:p>
        </p:txBody>
      </p:sp>
    </p:spTree>
    <p:extLst>
      <p:ext uri="{BB962C8B-B14F-4D97-AF65-F5344CB8AC3E}">
        <p14:creationId xmlns:p14="http://schemas.microsoft.com/office/powerpoint/2010/main" val="56056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9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2587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D55BA-600F-F27B-A2FC-1255C76EFC59}"/>
              </a:ext>
            </a:extLst>
          </p:cNvPr>
          <p:cNvSpPr txBox="1"/>
          <p:nvPr/>
        </p:nvSpPr>
        <p:spPr>
          <a:xfrm>
            <a:off x="1014572" y="1475605"/>
            <a:ext cx="103280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	</a:t>
            </a:r>
            <a:r>
              <a:rPr lang="th-TH" sz="36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ในการจัดทำข้อเสนอโครงการ ผู้เสนอต้องอธิบายอย่างชัดเจนถึงรายละเอียดวิธีการที่ใช้ในการสำรองข้อมูล (</a:t>
            </a:r>
            <a:r>
              <a:rPr lang="en-US" sz="36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backup/failover) </a:t>
            </a:r>
            <a:r>
              <a:rPr lang="th-TH" sz="36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เพื่อให้สามารถสนับสนุนการบริหารไฟฟ้าขัดข้องได้อย่างต่อเนื่อง และต้องทำการสาธิตการสำรองข้อมูล และการทำงานอย่างต่อเนื่องได้จริง ในช่วงการพัฒนาระบบงาน การสาธิตดังกล่าว หมายรวมถึงการทดสอบสถานการณ์สมมุติที่ร้ายแรง</a:t>
            </a:r>
            <a:r>
              <a:rPr lang="en-US" sz="36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(Severe Failure) </a:t>
            </a:r>
            <a:r>
              <a:rPr lang="th-TH" sz="36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อาทิ เช่น การที่ศูนย์ข้อมูลหนึ่งล้มเหลว ไม่สามารถใช้งานได้</a:t>
            </a:r>
            <a:endParaRPr lang="en-US" sz="5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9944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A Color Theme by AWB">
      <a:dk1>
        <a:srgbClr val="1F1F1E"/>
      </a:dk1>
      <a:lt1>
        <a:srgbClr val="FEFFFE"/>
      </a:lt1>
      <a:dk2>
        <a:srgbClr val="4D4351"/>
      </a:dk2>
      <a:lt2>
        <a:srgbClr val="FAFAFA"/>
      </a:lt2>
      <a:accent1>
        <a:srgbClr val="7E3D98"/>
      </a:accent1>
      <a:accent2>
        <a:srgbClr val="93248E"/>
      </a:accent2>
      <a:accent3>
        <a:srgbClr val="BE498D"/>
      </a:accent3>
      <a:accent4>
        <a:srgbClr val="F06279"/>
      </a:accent4>
      <a:accent5>
        <a:srgbClr val="BD9640"/>
      </a:accent5>
      <a:accent6>
        <a:srgbClr val="FFC25A"/>
      </a:accent6>
      <a:hlink>
        <a:srgbClr val="C44475"/>
      </a:hlink>
      <a:folHlink>
        <a:srgbClr val="F98F6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11935</TotalTime>
  <Words>779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Prompt Medium</vt:lpstr>
      <vt:lpstr>Arial</vt:lpstr>
      <vt:lpstr>Calibri</vt:lpstr>
      <vt:lpstr>Prompt Light</vt:lpstr>
      <vt:lpstr>TH SarabunPSK</vt:lpstr>
      <vt:lpstr>Prompt SemiBold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Auttapol Wattanasakornkul</dc:creator>
  <cp:lastModifiedBy>choompol@staff.tu.ac.th 3100601641284</cp:lastModifiedBy>
  <cp:revision>234</cp:revision>
  <cp:lastPrinted>2023-04-07T08:09:49Z</cp:lastPrinted>
  <dcterms:created xsi:type="dcterms:W3CDTF">2020-08-27T14:58:43Z</dcterms:created>
  <dcterms:modified xsi:type="dcterms:W3CDTF">2023-06-02T03:18:30Z</dcterms:modified>
</cp:coreProperties>
</file>